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3" r:id="rId4"/>
    <p:sldId id="258" r:id="rId5"/>
    <p:sldId id="264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  <a:srgbClr val="FF3399"/>
    <a:srgbClr val="FFCCFF"/>
    <a:srgbClr val="FEE6FE"/>
    <a:srgbClr val="FFD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>
        <p:scale>
          <a:sx n="66" d="100"/>
          <a:sy n="66" d="100"/>
        </p:scale>
        <p:origin x="3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1367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338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494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32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019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0752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250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995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4335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413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7040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0418D-96DC-493D-8F72-16665F96941A}" type="datetimeFigureOut">
              <a:rPr lang="ko-KR" altLang="en-US" smtClean="0"/>
              <a:t>2024-12-03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F41E4-8761-4B5E-AEDE-983436BD0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674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 rot="16391915">
            <a:off x="5219972" y="5056556"/>
            <a:ext cx="1824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</a:rPr>
              <a:t>Illumination</a:t>
            </a:r>
            <a:endParaRPr lang="ko-KR" alt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4082" y="84083"/>
            <a:ext cx="12013325" cy="667406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ko-KR" altLang="en-US" sz="4800" b="1" dirty="0">
                <a:solidFill>
                  <a:srgbClr val="0070C0"/>
                </a:solidFill>
              </a:rPr>
              <a:t>컴퓨터 그래픽스</a:t>
            </a:r>
            <a:br>
              <a:rPr lang="en-US" altLang="ko-KR" sz="4800" b="1" dirty="0">
                <a:solidFill>
                  <a:srgbClr val="0070C0"/>
                </a:solidFill>
              </a:rPr>
            </a:br>
            <a:r>
              <a:rPr lang="ko-KR" altLang="en-US" sz="4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기말과제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97567" y="3695864"/>
            <a:ext cx="9144000" cy="1179786"/>
          </a:xfrm>
        </p:spPr>
        <p:txBody>
          <a:bodyPr/>
          <a:lstStyle/>
          <a:p>
            <a:r>
              <a:rPr lang="en-US" altLang="ko-KR" dirty="0"/>
              <a:t>2024. 11. 22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 rot="2073493">
            <a:off x="4930031" y="5257800"/>
            <a:ext cx="2479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Perspective Projection</a:t>
            </a:r>
            <a:endParaRPr lang="ko-KR" alt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rot="19317074">
            <a:off x="5961580" y="4792756"/>
            <a:ext cx="1316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accent4"/>
                </a:solidFill>
              </a:rPr>
              <a:t>Lighting</a:t>
            </a:r>
            <a:endParaRPr lang="ko-KR" altLang="en-US" sz="2400" dirty="0">
              <a:solidFill>
                <a:schemeClr val="accent4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20582580">
            <a:off x="4527631" y="5231800"/>
            <a:ext cx="1946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2"/>
                </a:solidFill>
              </a:rPr>
              <a:t>Texture Mapping</a:t>
            </a:r>
            <a:endParaRPr lang="ko-KR" altLang="en-US" dirty="0">
              <a:solidFill>
                <a:schemeClr val="accent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 rot="824130">
            <a:off x="6057821" y="5373024"/>
            <a:ext cx="1546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2"/>
                </a:solidFill>
              </a:rPr>
              <a:t>View Volume</a:t>
            </a:r>
            <a:endParaRPr lang="ko-KR" altLang="en-US" dirty="0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 rot="236979">
            <a:off x="4006470" y="4344214"/>
            <a:ext cx="2650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3">
                    <a:lumMod val="75000"/>
                  </a:schemeClr>
                </a:solidFill>
              </a:rPr>
              <a:t>Viewing</a:t>
            </a:r>
            <a:r>
              <a:rPr lang="ko-KR" alt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accent3">
                    <a:lumMod val="75000"/>
                  </a:schemeClr>
                </a:solidFill>
              </a:rPr>
              <a:t>Transformation</a:t>
            </a:r>
            <a:endParaRPr lang="ko-KR" alt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431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80503"/>
          </a:xfrm>
        </p:spPr>
        <p:txBody>
          <a:bodyPr>
            <a:normAutofit/>
          </a:bodyPr>
          <a:lstStyle/>
          <a:p>
            <a:r>
              <a:rPr lang="en-US" altLang="ko-KR" sz="3200" b="1" dirty="0">
                <a:solidFill>
                  <a:srgbClr val="3333CC"/>
                </a:solidFill>
              </a:rPr>
              <a:t>3D</a:t>
            </a:r>
            <a:r>
              <a:rPr lang="ko-KR" altLang="en-US" sz="3200" b="1" dirty="0">
                <a:solidFill>
                  <a:srgbClr val="3333CC"/>
                </a:solidFill>
              </a:rPr>
              <a:t> </a:t>
            </a:r>
            <a:r>
              <a:rPr lang="en-US" altLang="ko-KR" sz="3200" b="1" dirty="0">
                <a:solidFill>
                  <a:srgbClr val="3333CC"/>
                </a:solidFill>
              </a:rPr>
              <a:t>Camera &amp; Light</a:t>
            </a:r>
            <a:r>
              <a:rPr lang="ko-KR" altLang="en-US" sz="3200" b="1" dirty="0">
                <a:solidFill>
                  <a:srgbClr val="3333CC"/>
                </a:solidFill>
              </a:rPr>
              <a:t> </a:t>
            </a:r>
            <a:r>
              <a:rPr lang="en-US" altLang="ko-KR" sz="3200" b="1" dirty="0">
                <a:solidFill>
                  <a:srgbClr val="3333CC"/>
                </a:solidFill>
              </a:rPr>
              <a:t>Animation</a:t>
            </a:r>
            <a:endParaRPr lang="ko-KR" altLang="en-US" sz="3200" b="1" dirty="0">
              <a:solidFill>
                <a:srgbClr val="3333CC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780503"/>
            <a:ext cx="11016343" cy="5924038"/>
          </a:xfrm>
        </p:spPr>
        <p:txBody>
          <a:bodyPr>
            <a:normAutofit/>
          </a:bodyPr>
          <a:lstStyle/>
          <a:p>
            <a:pPr fontAlgn="base" latinLnBrk="0"/>
            <a:r>
              <a:rPr lang="ko-KR" altLang="en-US" b="1" dirty="0"/>
              <a:t>구현 사항 </a:t>
            </a:r>
            <a:r>
              <a:rPr lang="en-US" altLang="ko-KR" dirty="0"/>
              <a:t>(100</a:t>
            </a:r>
            <a:r>
              <a:rPr lang="ko-KR" altLang="en-US" dirty="0"/>
              <a:t>점</a:t>
            </a:r>
            <a:r>
              <a:rPr lang="en-US" altLang="ko-KR" dirty="0"/>
              <a:t>)</a:t>
            </a:r>
          </a:p>
          <a:p>
            <a:pPr fontAlgn="base" latinLnBrk="0">
              <a:spcBef>
                <a:spcPts val="600"/>
              </a:spcBef>
            </a:pPr>
            <a:r>
              <a:rPr lang="ko-KR" altLang="en-US" sz="1400" b="1" dirty="0">
                <a:solidFill>
                  <a:srgbClr val="3333CC"/>
                </a:solidFill>
              </a:rPr>
              <a:t>나의 성과 캐릭터를 대상으로 </a:t>
            </a:r>
            <a:r>
              <a:rPr lang="ko-KR" altLang="en-US" sz="1400" dirty="0"/>
              <a:t>다음 기능들을 포함하는 나만의 멋진 </a:t>
            </a:r>
            <a:r>
              <a:rPr lang="en-US" altLang="ko-KR" sz="1400" dirty="0"/>
              <a:t>3D Animation(</a:t>
            </a:r>
            <a:r>
              <a:rPr lang="ko-KR" altLang="en-US" sz="1400" dirty="0"/>
              <a:t>카메라와 조명을 중심으로</a:t>
            </a:r>
            <a:r>
              <a:rPr lang="en-US" altLang="ko-KR" sz="1400" dirty="0"/>
              <a:t>)</a:t>
            </a:r>
            <a:r>
              <a:rPr lang="ko-KR" altLang="en-US" sz="1400" dirty="0"/>
              <a:t>을 제작하세요</a:t>
            </a:r>
            <a:r>
              <a:rPr lang="en-US" altLang="ko-KR" sz="1400" dirty="0"/>
              <a:t>.</a:t>
            </a:r>
          </a:p>
          <a:p>
            <a:pPr fontAlgn="base" latinLnBrk="0">
              <a:spcBef>
                <a:spcPts val="600"/>
              </a:spcBef>
            </a:pPr>
            <a:r>
              <a:rPr lang="ko-KR" altLang="en-US" sz="1400" dirty="0"/>
              <a:t>아래 기능은 </a:t>
            </a:r>
            <a:r>
              <a:rPr lang="ko-KR" altLang="en-US" sz="1400" b="1" dirty="0">
                <a:solidFill>
                  <a:srgbClr val="FF0000"/>
                </a:solidFill>
              </a:rPr>
              <a:t>보고서에 해당 내용에</a:t>
            </a:r>
            <a:r>
              <a:rPr lang="en-US" altLang="ko-KR" sz="1400" b="1" dirty="0">
                <a:solidFill>
                  <a:srgbClr val="FF0000"/>
                </a:solidFill>
              </a:rPr>
              <a:t> </a:t>
            </a:r>
            <a:r>
              <a:rPr lang="ko-KR" altLang="en-US" sz="1400" b="1" dirty="0">
                <a:solidFill>
                  <a:srgbClr val="FF0000"/>
                </a:solidFill>
              </a:rPr>
              <a:t>관한 서술이 있고</a:t>
            </a:r>
            <a:r>
              <a:rPr lang="en-US" altLang="ko-KR" sz="1400" b="1" dirty="0">
                <a:solidFill>
                  <a:srgbClr val="FF0000"/>
                </a:solidFill>
              </a:rPr>
              <a:t>, </a:t>
            </a:r>
            <a:r>
              <a:rPr lang="ko-KR" altLang="en-US" sz="1400" b="1" dirty="0">
                <a:solidFill>
                  <a:srgbClr val="FF0000"/>
                </a:solidFill>
              </a:rPr>
              <a:t>데모 동영상에서 설명하면서 보여줄 때만 점수를 획득</a:t>
            </a:r>
            <a:r>
              <a:rPr lang="ko-KR" altLang="en-US" sz="1400" dirty="0"/>
              <a:t>할 수 있습니다</a:t>
            </a:r>
            <a:r>
              <a:rPr lang="en-US" altLang="ko-KR" sz="1400" dirty="0"/>
              <a:t>. </a:t>
            </a:r>
          </a:p>
          <a:p>
            <a:pPr fontAlgn="base" latinLnBrk="0">
              <a:spcBef>
                <a:spcPts val="600"/>
              </a:spcBef>
            </a:pPr>
            <a:r>
              <a:rPr lang="ko-KR" altLang="en-US" sz="1400" dirty="0"/>
              <a:t>향후</a:t>
            </a:r>
            <a:r>
              <a:rPr lang="en-US" altLang="ko-KR" sz="1400" dirty="0"/>
              <a:t>, </a:t>
            </a:r>
            <a:r>
              <a:rPr lang="ko-KR" altLang="en-US" sz="1400" dirty="0"/>
              <a:t>아래 기능은 다소 수정될 수 있습니다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B4A8ECAE-E59B-49B2-8ACE-14A5619F6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98258"/>
              </p:ext>
            </p:extLst>
          </p:nvPr>
        </p:nvGraphicFramePr>
        <p:xfrm>
          <a:off x="921238" y="2077230"/>
          <a:ext cx="10850266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0922">
                  <a:extLst>
                    <a:ext uri="{9D8B030D-6E8A-4147-A177-3AD203B41FA5}">
                      <a16:colId xmlns:a16="http://schemas.microsoft.com/office/drawing/2014/main" val="2934463696"/>
                    </a:ext>
                  </a:extLst>
                </a:gridCol>
                <a:gridCol w="8883759">
                  <a:extLst>
                    <a:ext uri="{9D8B030D-6E8A-4147-A177-3AD203B41FA5}">
                      <a16:colId xmlns:a16="http://schemas.microsoft.com/office/drawing/2014/main" val="4274273460"/>
                    </a:ext>
                  </a:extLst>
                </a:gridCol>
                <a:gridCol w="1205585">
                  <a:extLst>
                    <a:ext uri="{9D8B030D-6E8A-4147-A177-3AD203B41FA5}">
                      <a16:colId xmlns:a16="http://schemas.microsoft.com/office/drawing/2014/main" val="2560879994"/>
                    </a:ext>
                  </a:extLst>
                </a:gridCol>
              </a:tblGrid>
              <a:tr h="34845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배점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6092050"/>
                  </a:ext>
                </a:extLst>
              </a:tr>
              <a:tr h="4471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v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3D Modeling Quality for 3D scene (include your family name(</a:t>
                      </a:r>
                      <a:r>
                        <a:rPr lang="ko-KR" altLang="en-US" sz="1400" dirty="0"/>
                        <a:t>성</a:t>
                      </a:r>
                      <a:r>
                        <a:rPr lang="en-US" altLang="ko-KR" sz="1400" dirty="0"/>
                        <a:t>)) </a:t>
                      </a:r>
                    </a:p>
                    <a:p>
                      <a:pPr latinLnBrk="1"/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카메라</a:t>
                      </a:r>
                      <a:r>
                        <a:rPr lang="ko-KR" altLang="en-US" sz="1400" baseline="0" dirty="0"/>
                        <a:t> 애니메이션</a:t>
                      </a:r>
                      <a:r>
                        <a:rPr lang="en-US" altLang="ko-KR" sz="1400" baseline="0" dirty="0"/>
                        <a:t>, </a:t>
                      </a:r>
                      <a:r>
                        <a:rPr lang="ko-KR" altLang="en-US" sz="1400" baseline="0" dirty="0"/>
                        <a:t>조명 애니메이션 등을 반영하는 </a:t>
                      </a:r>
                      <a:r>
                        <a:rPr lang="en-US" altLang="ko-KR" sz="1400" baseline="0" dirty="0"/>
                        <a:t>3D </a:t>
                      </a:r>
                      <a:r>
                        <a:rPr lang="ko-KR" altLang="en-US" sz="1400" baseline="0" dirty="0"/>
                        <a:t>장면 구축</a:t>
                      </a:r>
                      <a:r>
                        <a:rPr lang="en-US" altLang="ko-KR" sz="1400" baseline="0" dirty="0"/>
                        <a:t>)</a:t>
                      </a:r>
                      <a:r>
                        <a:rPr lang="en-US" altLang="ko-KR" sz="1400" dirty="0"/>
                        <a:t> 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196339"/>
                  </a:ext>
                </a:extLst>
              </a:tr>
              <a:tr h="3484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v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키보드 조작으로 </a:t>
                      </a:r>
                      <a:r>
                        <a:rPr lang="en-US" altLang="ko-KR" sz="1400" dirty="0"/>
                        <a:t>Camera Control (camera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position </a:t>
                      </a:r>
                      <a:r>
                        <a:rPr lang="ko-KR" altLang="en-US" sz="1400" dirty="0"/>
                        <a:t>조절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look-at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point </a:t>
                      </a:r>
                      <a:r>
                        <a:rPr lang="ko-KR" altLang="en-US" sz="1400" dirty="0"/>
                        <a:t>조절</a:t>
                      </a:r>
                      <a:r>
                        <a:rPr lang="en-US" altLang="ko-KR" sz="1400" dirty="0"/>
                        <a:t>, up vector </a:t>
                      </a:r>
                      <a:r>
                        <a:rPr lang="ko-KR" altLang="en-US" sz="1400" dirty="0"/>
                        <a:t>조절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622684"/>
                  </a:ext>
                </a:extLst>
              </a:tr>
              <a:tr h="3484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Camera </a:t>
                      </a:r>
                      <a:r>
                        <a:rPr lang="ko-KR" altLang="en-US" sz="1400" dirty="0"/>
                        <a:t>파라메터들의 결합으로 창의적인 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camera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animation</a:t>
                      </a:r>
                      <a:endParaRPr lang="ko-KR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338633"/>
                  </a:ext>
                </a:extLst>
              </a:tr>
              <a:tr h="3484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v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Perspective Projection </a:t>
                      </a:r>
                      <a:r>
                        <a:rPr lang="ko-KR" altLang="en-US" sz="140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986660"/>
                  </a:ext>
                </a:extLst>
              </a:tr>
              <a:tr h="4936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키보드 조작으로 </a:t>
                      </a:r>
                      <a:r>
                        <a:rPr lang="en-US" altLang="ko-KR" sz="1400" dirty="0"/>
                        <a:t>Rendering: Lighting </a:t>
                      </a:r>
                      <a:r>
                        <a:rPr lang="ko-KR" altLang="en-US" sz="1400" dirty="0"/>
                        <a:t>속성 조절</a:t>
                      </a:r>
                      <a:r>
                        <a:rPr lang="en-US" altLang="ko-KR" sz="1400" dirty="0"/>
                        <a:t>1</a:t>
                      </a:r>
                    </a:p>
                    <a:p>
                      <a:pPr latinLnBrk="1"/>
                      <a:r>
                        <a:rPr lang="en-US" altLang="ko-KR" sz="1400" dirty="0"/>
                        <a:t>(light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position </a:t>
                      </a:r>
                      <a:r>
                        <a:rPr lang="ko-KR" altLang="en-US" sz="1400" dirty="0"/>
                        <a:t>조절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baseline="0" dirty="0"/>
                        <a:t> </a:t>
                      </a:r>
                      <a:r>
                        <a:rPr lang="en-US" altLang="ko-KR" sz="1400" dirty="0"/>
                        <a:t>light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type 3</a:t>
                      </a:r>
                      <a:r>
                        <a:rPr lang="ko-KR" altLang="en-US" sz="1400" dirty="0"/>
                        <a:t>개 </a:t>
                      </a:r>
                      <a:r>
                        <a:rPr lang="en-US" altLang="ko-KR" sz="1400" dirty="0"/>
                        <a:t>type </a:t>
                      </a:r>
                      <a:r>
                        <a:rPr lang="ko-KR" altLang="en-US" sz="1400" dirty="0"/>
                        <a:t>조절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1877121"/>
                  </a:ext>
                </a:extLst>
              </a:tr>
              <a:tr h="4936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6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키보드 조작으로 </a:t>
                      </a:r>
                      <a:r>
                        <a:rPr lang="en-US" altLang="ko-KR" sz="1400" dirty="0"/>
                        <a:t>Rendering: Lighting </a:t>
                      </a:r>
                      <a:r>
                        <a:rPr lang="ko-KR" altLang="en-US" sz="1400" dirty="0"/>
                        <a:t>속성 조절</a:t>
                      </a:r>
                      <a:r>
                        <a:rPr lang="en-US" altLang="ko-KR" sz="1400" dirty="0"/>
                        <a:t>2</a:t>
                      </a:r>
                    </a:p>
                    <a:p>
                      <a:pPr latinLnBrk="1"/>
                      <a:r>
                        <a:rPr lang="en-US" altLang="ko-KR" sz="1400" dirty="0"/>
                        <a:t>(ambient/diffuse/specular </a:t>
                      </a:r>
                      <a:r>
                        <a:rPr lang="ko-KR" altLang="en-US" sz="1400" dirty="0"/>
                        <a:t>조절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764119"/>
                  </a:ext>
                </a:extLst>
              </a:tr>
              <a:tr h="4936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7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키보드 조작으로 </a:t>
                      </a:r>
                      <a:r>
                        <a:rPr lang="en-US" altLang="ko-KR" sz="1400" dirty="0"/>
                        <a:t>Rendering: Lighting </a:t>
                      </a:r>
                      <a:r>
                        <a:rPr lang="ko-KR" altLang="en-US" sz="1400" dirty="0"/>
                        <a:t>속성 조절</a:t>
                      </a:r>
                      <a:r>
                        <a:rPr lang="en-US" altLang="ko-KR" sz="1400" dirty="0"/>
                        <a:t>3</a:t>
                      </a:r>
                    </a:p>
                    <a:p>
                      <a:pPr latinLnBrk="1"/>
                      <a:r>
                        <a:rPr lang="en-US" altLang="ko-KR" sz="1400" dirty="0"/>
                        <a:t>(material </a:t>
                      </a:r>
                      <a:r>
                        <a:rPr lang="ko-KR" altLang="en-US" sz="1400" dirty="0"/>
                        <a:t>조절</a:t>
                      </a:r>
                      <a:r>
                        <a:rPr lang="en-US" altLang="ko-KR" sz="1400" dirty="0"/>
                        <a:t>, shininess </a:t>
                      </a:r>
                      <a:r>
                        <a:rPr lang="ko-KR" altLang="en-US" sz="1400" dirty="0"/>
                        <a:t>조절</a:t>
                      </a:r>
                      <a:r>
                        <a:rPr lang="en-US" altLang="ko-KR" sz="1400" dirty="0"/>
                        <a:t>, emission </a:t>
                      </a:r>
                      <a:r>
                        <a:rPr lang="ko-KR" altLang="en-US" sz="1400" dirty="0"/>
                        <a:t>조절</a:t>
                      </a:r>
                      <a:r>
                        <a:rPr lang="en-US" altLang="ko-KR" sz="1400" dirty="0"/>
                        <a:t>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450798"/>
                  </a:ext>
                </a:extLst>
              </a:tr>
              <a:tr h="3484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v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Lighting &amp; Material 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</a:rPr>
                        <a:t>Effect Animation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55242"/>
                  </a:ext>
                </a:extLst>
              </a:tr>
              <a:tr h="3484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9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Texture Mapping </a:t>
                      </a:r>
                      <a:r>
                        <a:rPr lang="ko-KR" altLang="en-US" sz="1400" dirty="0"/>
                        <a:t>기능 </a:t>
                      </a:r>
                      <a:r>
                        <a:rPr lang="en-US" altLang="ko-KR" sz="1400" dirty="0"/>
                        <a:t>&amp; Texture Parameters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84424"/>
                  </a:ext>
                </a:extLst>
              </a:tr>
              <a:tr h="4936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v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Scenario(</a:t>
                      </a:r>
                      <a:r>
                        <a:rPr lang="en-US" altLang="ko-KR" sz="1400" dirty="0" err="1"/>
                        <a:t>MakeFun</a:t>
                      </a:r>
                      <a:r>
                        <a:rPr lang="en-US" altLang="ko-KR" sz="1400" dirty="0"/>
                        <a:t>) – </a:t>
                      </a:r>
                      <a:r>
                        <a:rPr lang="ko-KR" altLang="en-US" sz="1400" dirty="0"/>
                        <a:t>기획의도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스토리와 재미요소 평가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73030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373A813-68CA-2862-30E1-7382C56156B2}"/>
              </a:ext>
            </a:extLst>
          </p:cNvPr>
          <p:cNvSpPr txBox="1"/>
          <p:nvPr/>
        </p:nvSpPr>
        <p:spPr>
          <a:xfrm>
            <a:off x="7698658" y="780503"/>
            <a:ext cx="351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마우스 제어도 찾아서 사용 가능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801142-0F97-777A-A661-ED6234A25C5F}"/>
              </a:ext>
            </a:extLst>
          </p:cNvPr>
          <p:cNvSpPr txBox="1"/>
          <p:nvPr/>
        </p:nvSpPr>
        <p:spPr>
          <a:xfrm>
            <a:off x="6346371" y="504456"/>
            <a:ext cx="5737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성 캐릭터 </a:t>
            </a:r>
            <a:r>
              <a:rPr lang="ko-KR" altLang="en-US" dirty="0" err="1"/>
              <a:t>만든거에서</a:t>
            </a:r>
            <a:r>
              <a:rPr lang="ko-KR" altLang="en-US" dirty="0"/>
              <a:t> 좀 빼도 </a:t>
            </a:r>
            <a:r>
              <a:rPr lang="ko-KR" altLang="en-US" dirty="0" err="1"/>
              <a:t>ㄱㅊ</a:t>
            </a:r>
            <a:r>
              <a:rPr lang="en-US" altLang="ko-KR" dirty="0"/>
              <a:t>.</a:t>
            </a:r>
            <a:r>
              <a:rPr lang="ko-KR" altLang="en-US" dirty="0"/>
              <a:t> 캐릭터 없어도 됨</a:t>
            </a:r>
          </a:p>
        </p:txBody>
      </p:sp>
    </p:spTree>
    <p:extLst>
      <p:ext uri="{BB962C8B-B14F-4D97-AF65-F5344CB8AC3E}">
        <p14:creationId xmlns:p14="http://schemas.microsoft.com/office/powerpoint/2010/main" val="386413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050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과제 제출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81667"/>
            <a:ext cx="10869386" cy="5376333"/>
          </a:xfrm>
        </p:spPr>
        <p:txBody>
          <a:bodyPr>
            <a:normAutofit lnSpcReduction="10000"/>
          </a:bodyPr>
          <a:lstStyle/>
          <a:p>
            <a:pPr fontAlgn="base" latinLnBrk="0">
              <a:lnSpc>
                <a:spcPct val="120000"/>
              </a:lnSpc>
            </a:pPr>
            <a:r>
              <a:rPr lang="en-US" altLang="ko-KR" sz="2200" b="1" dirty="0">
                <a:solidFill>
                  <a:srgbClr val="FF0000"/>
                </a:solidFill>
              </a:rPr>
              <a:t>[</a:t>
            </a:r>
            <a:r>
              <a:rPr lang="ko-KR" altLang="en-US" sz="2200" b="1" dirty="0">
                <a:solidFill>
                  <a:srgbClr val="FF0000"/>
                </a:solidFill>
              </a:rPr>
              <a:t>주의사항</a:t>
            </a:r>
            <a:r>
              <a:rPr lang="en-US" altLang="ko-KR" sz="2200" b="1" dirty="0">
                <a:solidFill>
                  <a:srgbClr val="FF0000"/>
                </a:solidFill>
              </a:rPr>
              <a:t>]</a:t>
            </a:r>
            <a:endParaRPr lang="en-US" altLang="ko-KR" sz="2200" dirty="0">
              <a:solidFill>
                <a:srgbClr val="FF0000"/>
              </a:solidFill>
            </a:endParaRPr>
          </a:p>
          <a:p>
            <a:pPr fontAlgn="base" latinLnBrk="0">
              <a:lnSpc>
                <a:spcPct val="120000"/>
              </a:lnSpc>
            </a:pPr>
            <a:r>
              <a:rPr lang="ko-KR" altLang="en-US" sz="1600" dirty="0"/>
              <a:t>아래 </a:t>
            </a:r>
            <a:r>
              <a:rPr lang="en-US" altLang="ko-KR" sz="1600" dirty="0"/>
              <a:t>4</a:t>
            </a:r>
            <a:r>
              <a:rPr lang="ko-KR" altLang="en-US" sz="1600" dirty="0"/>
              <a:t>개 항목 모두 제출해야 합니다</a:t>
            </a:r>
            <a:r>
              <a:rPr lang="en-US" altLang="ko-KR" sz="1600" dirty="0"/>
              <a:t>.</a:t>
            </a:r>
            <a:endParaRPr lang="ko-KR" altLang="en-US" sz="1600" dirty="0"/>
          </a:p>
          <a:p>
            <a:pPr fontAlgn="base" latinLnBrk="0">
              <a:lnSpc>
                <a:spcPct val="120000"/>
              </a:lnSpc>
            </a:pPr>
            <a:r>
              <a:rPr lang="en-US" altLang="ko-KR" sz="1600" dirty="0"/>
              <a:t>‘</a:t>
            </a:r>
            <a:r>
              <a:rPr lang="ko-KR" altLang="en-US" sz="1600" dirty="0"/>
              <a:t>기능설명 동영상 파일</a:t>
            </a:r>
            <a:r>
              <a:rPr lang="en-US" altLang="ko-KR" sz="1600" dirty="0"/>
              <a:t>’</a:t>
            </a:r>
            <a:r>
              <a:rPr lang="ko-KR" altLang="en-US" sz="1600" dirty="0"/>
              <a:t>은 설명하는 </a:t>
            </a:r>
            <a:r>
              <a:rPr lang="en-US" altLang="ko-KR" sz="1600" dirty="0"/>
              <a:t>‘</a:t>
            </a:r>
            <a:r>
              <a:rPr lang="ko-KR" altLang="en-US" sz="1600" dirty="0"/>
              <a:t>음성</a:t>
            </a:r>
            <a:r>
              <a:rPr lang="en-US" altLang="ko-KR" sz="1600" dirty="0"/>
              <a:t>’</a:t>
            </a:r>
            <a:r>
              <a:rPr lang="ko-KR" altLang="en-US" sz="1600" dirty="0"/>
              <a:t> 포함입니다</a:t>
            </a:r>
            <a:r>
              <a:rPr lang="en-US" altLang="ko-KR" sz="1600" dirty="0"/>
              <a:t>. </a:t>
            </a:r>
          </a:p>
          <a:p>
            <a:pPr fontAlgn="base" latinLnBrk="0">
              <a:lnSpc>
                <a:spcPct val="120000"/>
              </a:lnSpc>
            </a:pPr>
            <a:r>
              <a:rPr lang="ko-KR" altLang="en-US" sz="1600" dirty="0"/>
              <a:t>반드시 </a:t>
            </a:r>
            <a:r>
              <a:rPr lang="en-US" altLang="ko-KR" sz="1600" dirty="0"/>
              <a:t>LMS</a:t>
            </a:r>
            <a:r>
              <a:rPr lang="ko-KR" altLang="en-US" sz="1600" dirty="0"/>
              <a:t> 제출</a:t>
            </a:r>
            <a:r>
              <a:rPr lang="en-US" altLang="ko-KR" sz="1600" dirty="0"/>
              <a:t>, </a:t>
            </a:r>
            <a:r>
              <a:rPr lang="ko-KR" altLang="en-US" sz="1600" dirty="0"/>
              <a:t>지각제출 시 </a:t>
            </a:r>
            <a:r>
              <a:rPr lang="en-US" altLang="ko-KR" sz="1600" dirty="0">
                <a:solidFill>
                  <a:srgbClr val="FF0000"/>
                </a:solidFill>
              </a:rPr>
              <a:t>-10</a:t>
            </a:r>
            <a:r>
              <a:rPr lang="ko-KR" altLang="en-US" sz="1600" dirty="0">
                <a:solidFill>
                  <a:srgbClr val="FF0000"/>
                </a:solidFill>
              </a:rPr>
              <a:t>점 감점</a:t>
            </a:r>
            <a:r>
              <a:rPr lang="en-US" altLang="ko-KR" sz="1600" dirty="0">
                <a:solidFill>
                  <a:srgbClr val="FF0000"/>
                </a:solidFill>
              </a:rPr>
              <a:t>, </a:t>
            </a:r>
            <a:r>
              <a:rPr lang="ko-KR" altLang="en-US" sz="1600" dirty="0">
                <a:solidFill>
                  <a:srgbClr val="FF0000"/>
                </a:solidFill>
              </a:rPr>
              <a:t>지각제출 기한 이후에는 과제를 받지 않습니다</a:t>
            </a:r>
            <a:r>
              <a:rPr lang="en-US" altLang="ko-KR" sz="1600" dirty="0">
                <a:solidFill>
                  <a:srgbClr val="FF0000"/>
                </a:solidFill>
              </a:rPr>
              <a:t>.</a:t>
            </a:r>
          </a:p>
          <a:p>
            <a:pPr fontAlgn="base" latinLnBrk="0">
              <a:lnSpc>
                <a:spcPct val="120000"/>
              </a:lnSpc>
            </a:pPr>
            <a:r>
              <a:rPr lang="en-US" altLang="ko-KR" sz="1600" dirty="0" err="1">
                <a:solidFill>
                  <a:srgbClr val="FF0000"/>
                </a:solidFill>
              </a:rPr>
              <a:t>ChatGPT</a:t>
            </a:r>
            <a:r>
              <a:rPr lang="ko-KR" altLang="en-US" sz="1600" dirty="0">
                <a:solidFill>
                  <a:srgbClr val="FF0000"/>
                </a:solidFill>
              </a:rPr>
              <a:t>나 </a:t>
            </a:r>
            <a:r>
              <a:rPr lang="en-US" altLang="ko-KR" sz="1600" dirty="0">
                <a:solidFill>
                  <a:srgbClr val="FF0000"/>
                </a:solidFill>
              </a:rPr>
              <a:t>Google </a:t>
            </a:r>
            <a:r>
              <a:rPr lang="ko-KR" altLang="en-US" sz="1600" dirty="0">
                <a:solidFill>
                  <a:srgbClr val="FF0000"/>
                </a:solidFill>
              </a:rPr>
              <a:t>검색으로 생성한 코드를 사용하는 경우</a:t>
            </a:r>
            <a:r>
              <a:rPr lang="en-US" altLang="ko-KR" sz="1600" dirty="0">
                <a:solidFill>
                  <a:srgbClr val="FF0000"/>
                </a:solidFill>
              </a:rPr>
              <a:t>, </a:t>
            </a:r>
            <a:r>
              <a:rPr lang="ko-KR" altLang="en-US" sz="1600" dirty="0">
                <a:solidFill>
                  <a:srgbClr val="FF0000"/>
                </a:solidFill>
              </a:rPr>
              <a:t>강의시간에 배운 함수에 준하여 사용 가능합니다</a:t>
            </a:r>
            <a:r>
              <a:rPr lang="en-US" altLang="ko-KR" sz="1600" dirty="0">
                <a:solidFill>
                  <a:srgbClr val="FF0000"/>
                </a:solidFill>
              </a:rPr>
              <a:t>. </a:t>
            </a:r>
            <a:r>
              <a:rPr lang="en-US" altLang="ko-KR" sz="1600" dirty="0" err="1">
                <a:solidFill>
                  <a:srgbClr val="FF0000"/>
                </a:solidFill>
              </a:rPr>
              <a:t>ChatGPT</a:t>
            </a:r>
            <a:r>
              <a:rPr lang="ko-KR" altLang="en-US" sz="1600" dirty="0">
                <a:solidFill>
                  <a:srgbClr val="FF0000"/>
                </a:solidFill>
              </a:rPr>
              <a:t>가 생성한 코드를 그대로 사용하여 강의시간에 배우지 않은 코드의 비중이 크고</a:t>
            </a:r>
            <a:r>
              <a:rPr lang="en-US" altLang="ko-KR" sz="1600" dirty="0">
                <a:solidFill>
                  <a:srgbClr val="FF0000"/>
                </a:solidFill>
              </a:rPr>
              <a:t>, </a:t>
            </a:r>
            <a:r>
              <a:rPr lang="ko-KR" altLang="en-US" sz="1600" dirty="0">
                <a:solidFill>
                  <a:srgbClr val="FF0000"/>
                </a:solidFill>
              </a:rPr>
              <a:t>강의 시간에 배운 프로그램과 상이한 경우</a:t>
            </a:r>
            <a:r>
              <a:rPr lang="en-US" altLang="ko-KR" sz="1600" dirty="0">
                <a:solidFill>
                  <a:srgbClr val="FF0000"/>
                </a:solidFill>
              </a:rPr>
              <a:t>, copy</a:t>
            </a:r>
            <a:r>
              <a:rPr lang="ko-KR" altLang="en-US" sz="1600" dirty="0">
                <a:solidFill>
                  <a:srgbClr val="FF0000"/>
                </a:solidFill>
              </a:rPr>
              <a:t>로 간주됩니다</a:t>
            </a:r>
            <a:r>
              <a:rPr lang="en-US" altLang="ko-KR" sz="1600" dirty="0">
                <a:solidFill>
                  <a:srgbClr val="FF0000"/>
                </a:solidFill>
              </a:rPr>
              <a:t>.</a:t>
            </a:r>
          </a:p>
          <a:p>
            <a:pPr marL="0" indent="0" fontAlgn="base" latinLnBrk="0">
              <a:lnSpc>
                <a:spcPct val="120000"/>
              </a:lnSpc>
              <a:buNone/>
            </a:pPr>
            <a:r>
              <a:rPr lang="en-US" altLang="ko-KR" sz="1600" b="1" u="sng" dirty="0">
                <a:solidFill>
                  <a:srgbClr val="3333CC"/>
                </a:solidFill>
              </a:rPr>
              <a:t>[</a:t>
            </a:r>
            <a:r>
              <a:rPr lang="ko-KR" altLang="en-US" sz="1600" b="1" u="sng" dirty="0">
                <a:solidFill>
                  <a:srgbClr val="3333CC"/>
                </a:solidFill>
              </a:rPr>
              <a:t>과제 제출</a:t>
            </a:r>
            <a:r>
              <a:rPr lang="en-US" altLang="ko-KR" sz="1600" b="1" u="sng" dirty="0">
                <a:solidFill>
                  <a:srgbClr val="3333CC"/>
                </a:solidFill>
              </a:rPr>
              <a:t>]</a:t>
            </a:r>
            <a:r>
              <a:rPr lang="ko-KR" altLang="en-US" sz="1600" b="1" u="sng" dirty="0">
                <a:solidFill>
                  <a:srgbClr val="3333CC"/>
                </a:solidFill>
              </a:rPr>
              <a:t> </a:t>
            </a:r>
            <a:endParaRPr lang="en-US" altLang="ko-KR" sz="1600" b="1" u="sng" dirty="0">
              <a:solidFill>
                <a:srgbClr val="3333CC"/>
              </a:solidFill>
            </a:endParaRPr>
          </a:p>
          <a:p>
            <a:pPr marL="457200" indent="-457200" fontAlgn="base" latinLnBrk="0">
              <a:lnSpc>
                <a:spcPct val="120000"/>
              </a:lnSpc>
              <a:buAutoNum type="arabicParenBoth"/>
            </a:pPr>
            <a:r>
              <a:rPr lang="ko-KR" altLang="en-US" sz="1800" b="1" dirty="0"/>
              <a:t>소스 코드 </a:t>
            </a:r>
            <a:endParaRPr lang="en-US" altLang="ko-KR" sz="1800" b="1" dirty="0"/>
          </a:p>
          <a:p>
            <a:pPr marL="457200" indent="-457200" fontAlgn="base" latinLnBrk="0">
              <a:lnSpc>
                <a:spcPct val="120000"/>
              </a:lnSpc>
              <a:buAutoNum type="arabicParenBoth"/>
            </a:pPr>
            <a:r>
              <a:rPr lang="ko-KR" altLang="en-US" sz="1800" b="1" dirty="0"/>
              <a:t>데모 동영상 </a:t>
            </a:r>
            <a:r>
              <a:rPr lang="en-US" altLang="ko-KR" sz="1800" b="1" dirty="0"/>
              <a:t>:</a:t>
            </a:r>
            <a:r>
              <a:rPr lang="ko-KR" altLang="en-US" sz="1800" b="1" dirty="0"/>
              <a:t> </a:t>
            </a:r>
            <a:r>
              <a:rPr lang="en-US" altLang="ko-KR" sz="1800" b="1" dirty="0"/>
              <a:t>demo.mp4</a:t>
            </a:r>
            <a:endParaRPr lang="en-US" altLang="ko-KR" sz="1800" dirty="0"/>
          </a:p>
          <a:p>
            <a:pPr marL="457200" indent="-457200" fontAlgn="base" latinLnBrk="0">
              <a:lnSpc>
                <a:spcPct val="120000"/>
              </a:lnSpc>
              <a:buAutoNum type="arabicParenBoth"/>
            </a:pPr>
            <a:r>
              <a:rPr lang="ko-KR" altLang="en-US" sz="1800" b="1" dirty="0"/>
              <a:t>기능설명 동영상 파일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설명 음성 포함</a:t>
            </a:r>
            <a:r>
              <a:rPr lang="en-US" altLang="ko-KR" sz="1800" b="1" dirty="0"/>
              <a:t>) : curator.mp4 (10</a:t>
            </a:r>
            <a:r>
              <a:rPr lang="ko-KR" altLang="en-US" sz="1800" b="1" dirty="0"/>
              <a:t>점</a:t>
            </a:r>
            <a:r>
              <a:rPr lang="en-US" altLang="ko-KR" sz="1800" b="1" dirty="0"/>
              <a:t>)</a:t>
            </a:r>
            <a:endParaRPr lang="ko-KR" altLang="en-US" sz="1800" dirty="0"/>
          </a:p>
          <a:p>
            <a:pPr marL="0" indent="0" fontAlgn="base" latinLnBrk="0">
              <a:lnSpc>
                <a:spcPct val="120000"/>
              </a:lnSpc>
              <a:buNone/>
            </a:pPr>
            <a:r>
              <a:rPr lang="en-US" altLang="ko-KR" sz="1800" dirty="0"/>
              <a:t>	•</a:t>
            </a:r>
            <a:r>
              <a:rPr lang="ko-KR" altLang="en-US" sz="1800" dirty="0"/>
              <a:t>반드시 영상에 음성 포함</a:t>
            </a:r>
            <a:r>
              <a:rPr lang="en-US" altLang="ko-KR" sz="1800" dirty="0"/>
              <a:t>, </a:t>
            </a:r>
            <a:r>
              <a:rPr lang="ko-KR" altLang="en-US" sz="1800" dirty="0"/>
              <a:t>음성 별도 파일 제출 시 감점</a:t>
            </a:r>
            <a:endParaRPr lang="en-US" altLang="ko-KR" sz="1800" dirty="0"/>
          </a:p>
          <a:p>
            <a:pPr marL="0" indent="0" fontAlgn="base" latinLnBrk="0">
              <a:lnSpc>
                <a:spcPct val="120000"/>
              </a:lnSpc>
              <a:buNone/>
            </a:pPr>
            <a:r>
              <a:rPr lang="en-US" altLang="ko-KR" sz="1800" b="1" dirty="0"/>
              <a:t>(4) </a:t>
            </a:r>
            <a:r>
              <a:rPr lang="ko-KR" altLang="en-US" sz="1800" b="1" dirty="0"/>
              <a:t>보고서 </a:t>
            </a:r>
            <a:r>
              <a:rPr lang="en-US" altLang="ko-KR" sz="1800" b="1" dirty="0"/>
              <a:t>: </a:t>
            </a:r>
            <a:r>
              <a:rPr lang="ko-KR" altLang="en-US" sz="1800" b="1" dirty="0"/>
              <a:t>학번이름</a:t>
            </a:r>
            <a:r>
              <a:rPr lang="en-US" altLang="ko-KR" sz="1800" b="1" dirty="0"/>
              <a:t>.</a:t>
            </a:r>
            <a:r>
              <a:rPr lang="en-US" altLang="ko-KR" sz="1800" b="1" dirty="0" err="1"/>
              <a:t>hwp</a:t>
            </a:r>
            <a:r>
              <a:rPr lang="en-US" altLang="ko-KR" sz="1800" b="1" dirty="0"/>
              <a:t> (or doc) (10</a:t>
            </a:r>
            <a:r>
              <a:rPr lang="ko-KR" altLang="en-US" sz="1800" b="1" dirty="0"/>
              <a:t>점</a:t>
            </a:r>
            <a:r>
              <a:rPr lang="en-US" altLang="ko-KR" sz="1800" b="1" dirty="0"/>
              <a:t>) -&gt; </a:t>
            </a:r>
            <a:r>
              <a:rPr lang="ko-KR" altLang="en-US" sz="1800" b="1" dirty="0"/>
              <a:t>보고서 양식 제공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555333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38843" y="1132381"/>
            <a:ext cx="5020582" cy="489470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2400" b="1" dirty="0">
                <a:solidFill>
                  <a:srgbClr val="3333CC"/>
                </a:solidFill>
                <a:latin typeface="맑은 고딕" panose="020F0302020204030204"/>
                <a:cs typeface="+mj-cs"/>
              </a:rPr>
              <a:t>3D</a:t>
            </a:r>
            <a:r>
              <a:rPr lang="ko-KR" altLang="en-US" sz="2400" b="1" dirty="0">
                <a:solidFill>
                  <a:srgbClr val="3333CC"/>
                </a:solidFill>
                <a:latin typeface="맑은 고딕" panose="020F0302020204030204"/>
                <a:cs typeface="+mj-cs"/>
              </a:rPr>
              <a:t> </a:t>
            </a:r>
            <a:r>
              <a:rPr lang="en-US" altLang="ko-KR" sz="2400" b="1" dirty="0">
                <a:solidFill>
                  <a:srgbClr val="3333CC"/>
                </a:solidFill>
                <a:latin typeface="맑은 고딕" panose="020F0302020204030204"/>
                <a:cs typeface="+mj-cs"/>
              </a:rPr>
              <a:t>Camera &amp; Light</a:t>
            </a:r>
            <a:r>
              <a:rPr lang="ko-KR" altLang="en-US" sz="2400" b="1" dirty="0">
                <a:solidFill>
                  <a:srgbClr val="3333CC"/>
                </a:solidFill>
                <a:latin typeface="맑은 고딕" panose="020F0302020204030204"/>
                <a:cs typeface="+mj-cs"/>
              </a:rPr>
              <a:t> </a:t>
            </a:r>
            <a:r>
              <a:rPr lang="en-US" altLang="ko-KR" sz="2400" b="1" dirty="0">
                <a:solidFill>
                  <a:srgbClr val="3333CC"/>
                </a:solidFill>
                <a:latin typeface="맑은 고딕" panose="020F0302020204030204"/>
                <a:cs typeface="+mj-cs"/>
              </a:rPr>
              <a:t>Animation</a:t>
            </a:r>
            <a:endParaRPr lang="en-US" altLang="ko-KR" sz="1200" dirty="0"/>
          </a:p>
          <a:p>
            <a:pPr>
              <a:spcBef>
                <a:spcPts val="0"/>
              </a:spcBef>
            </a:pPr>
            <a:endParaRPr lang="en-US" altLang="ko-KR" sz="1600" dirty="0"/>
          </a:p>
          <a:p>
            <a:pPr>
              <a:spcBef>
                <a:spcPts val="0"/>
              </a:spcBef>
            </a:pPr>
            <a:r>
              <a:rPr lang="ko-KR" altLang="en-US" sz="1600" dirty="0"/>
              <a:t>예제는 예제일 뿐</a:t>
            </a:r>
            <a:r>
              <a:rPr lang="en-US" altLang="ko-KR" sz="1600" dirty="0"/>
              <a:t>, </a:t>
            </a:r>
            <a:r>
              <a:rPr lang="ko-KR" altLang="en-US" sz="1600" dirty="0"/>
              <a:t>학생 자신의 독창적인 아이디어로 </a:t>
            </a:r>
            <a:r>
              <a:rPr lang="en-US" altLang="ko-KR" sz="1600" dirty="0"/>
              <a:t>camera, light, texture mapping </a:t>
            </a:r>
            <a:r>
              <a:rPr lang="ko-KR" altLang="en-US" sz="1600" dirty="0"/>
              <a:t>기능을 효과적으로 데모할 수 있는 </a:t>
            </a:r>
            <a:r>
              <a:rPr lang="en-US" altLang="ko-KR" sz="1600" dirty="0"/>
              <a:t>&lt;</a:t>
            </a:r>
            <a:r>
              <a:rPr lang="ko-KR" altLang="en-US" sz="1600" dirty="0"/>
              <a:t>나만의 창의적인 애니메이션</a:t>
            </a:r>
            <a:r>
              <a:rPr lang="en-US" altLang="ko-KR" sz="1600" dirty="0"/>
              <a:t>&gt;</a:t>
            </a:r>
            <a:r>
              <a:rPr lang="ko-KR" altLang="en-US" sz="1600" dirty="0"/>
              <a:t>을 기획해 보세요</a:t>
            </a:r>
            <a:r>
              <a:rPr lang="en-US" altLang="ko-KR" sz="1600" dirty="0"/>
              <a:t>.</a:t>
            </a: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050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예제</a:t>
            </a:r>
            <a:r>
              <a:rPr lang="en-US" altLang="ko-KR" sz="3600" dirty="0"/>
              <a:t>. </a:t>
            </a:r>
            <a:r>
              <a:rPr lang="ko-KR" altLang="en-US" sz="3600" dirty="0"/>
              <a:t>데모 예시</a:t>
            </a:r>
          </a:p>
        </p:txBody>
      </p:sp>
      <p:pic>
        <p:nvPicPr>
          <p:cNvPr id="2" name="기말과제-예시">
            <a:hlinkClick r:id="" action="ppaction://media"/>
            <a:extLst>
              <a:ext uri="{FF2B5EF4-FFF2-40B4-BE49-F238E27FC236}">
                <a16:creationId xmlns:a16="http://schemas.microsoft.com/office/drawing/2014/main" id="{36F82BA9-3C33-4CBD-842D-A2DB5FBF5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59425" y="0"/>
            <a:ext cx="66325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556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2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71393" y="2596055"/>
            <a:ext cx="21098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rgbClr val="0070C0"/>
                </a:solidFill>
                <a:latin typeface="Pristina" panose="03060402040406080204" pitchFamily="66" charset="0"/>
              </a:rPr>
              <a:t>Finale</a:t>
            </a:r>
            <a:endParaRPr lang="ko-KR" altLang="en-US" sz="7200" b="1" dirty="0">
              <a:solidFill>
                <a:srgbClr val="0070C0"/>
              </a:solidFill>
              <a:latin typeface="Pristina" panose="03060402040406080204" pitchFamily="66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81792" y="3972911"/>
            <a:ext cx="8089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학생들 그래픽스 과제 열심히 해서 포트폴리오의 한 페이지를 채워 보세요</a:t>
            </a:r>
            <a:r>
              <a:rPr lang="en-US" altLang="ko-KR" dirty="0"/>
              <a:t>~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12051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2865</TotalTime>
  <Words>443</Words>
  <Application>Microsoft Office PowerPoint</Application>
  <PresentationFormat>와이드스크린</PresentationFormat>
  <Paragraphs>70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Pristina</vt:lpstr>
      <vt:lpstr>Office 테마</vt:lpstr>
      <vt:lpstr>컴퓨터 그래픽스 기말과제</vt:lpstr>
      <vt:lpstr>3D Camera &amp; Light Animation</vt:lpstr>
      <vt:lpstr>과제 제출</vt:lpstr>
      <vt:lpstr>예제. 데모 예시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IT</dc:creator>
  <cp:lastModifiedBy>김하정</cp:lastModifiedBy>
  <cp:revision>66</cp:revision>
  <dcterms:created xsi:type="dcterms:W3CDTF">2021-04-12T09:52:07Z</dcterms:created>
  <dcterms:modified xsi:type="dcterms:W3CDTF">2024-12-03T20:07:39Z</dcterms:modified>
</cp:coreProperties>
</file>

<file path=docProps/thumbnail.jpeg>
</file>